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1"/>
  </p:notesMasterIdLst>
  <p:sldIdLst>
    <p:sldId id="2203" r:id="rId2"/>
    <p:sldId id="2215" r:id="rId3"/>
    <p:sldId id="2256" r:id="rId4"/>
    <p:sldId id="2257" r:id="rId5"/>
    <p:sldId id="2208" r:id="rId6"/>
    <p:sldId id="2209" r:id="rId7"/>
    <p:sldId id="2193" r:id="rId8"/>
    <p:sldId id="2254" r:id="rId9"/>
    <p:sldId id="2282" r:id="rId10"/>
    <p:sldId id="2277" r:id="rId11"/>
    <p:sldId id="2278" r:id="rId12"/>
    <p:sldId id="2279" r:id="rId13"/>
    <p:sldId id="2261" r:id="rId14"/>
    <p:sldId id="2262" r:id="rId15"/>
    <p:sldId id="2280" r:id="rId16"/>
    <p:sldId id="2281" r:id="rId17"/>
    <p:sldId id="2063" r:id="rId18"/>
    <p:sldId id="2104" r:id="rId19"/>
    <p:sldId id="2290" r:id="rId20"/>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204"/>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5" autoAdjust="0"/>
    <p:restoredTop sz="86371" autoAdjust="0"/>
  </p:normalViewPr>
  <p:slideViewPr>
    <p:cSldViewPr>
      <p:cViewPr varScale="1">
        <p:scale>
          <a:sx n="100" d="100"/>
          <a:sy n="100" d="100"/>
        </p:scale>
        <p:origin x="72" y="72"/>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3404133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3979058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Ac 23:1 ¶ Then Paul, looking earnestly at the council, said, "Men and brethren, I have lived in all good conscience before God until this day." 2 And the high priest Ananias commanded those who stood by him to strike him on the mouth. 3 Then Paul said to him, "God will strike you, you whitewashed wall! For you sit to judge me according to the law, and do you command me to be struck contrary to the law?" 4 And those who stood by said, "Do you revile God's high priest?“  5 Then Paul said, "I did not know, brethren, that he was the high priest; for it is written, 'You shall not speak evil of a ruler of your people.'“</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Ac 5:29 But Peter and the other apostles answered and said: "We ought to obey God rather than men.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356204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rgbClr val="000000"/>
              </a:solidFill>
              <a:effectLst/>
              <a:latin typeface="Times New Roman" pitchFamily="16" charset="0"/>
              <a:ea typeface="+mn-ea"/>
              <a:cs typeface="+mn-cs"/>
            </a:endParaRPr>
          </a:p>
          <a:p>
            <a:endParaRPr lang="en-US" sz="1200" kern="1200" dirty="0" smtClean="0">
              <a:solidFill>
                <a:srgbClr val="000000"/>
              </a:solidFill>
              <a:effectLst/>
              <a:latin typeface="Times New Roman" pitchFamily="16" charset="0"/>
              <a:ea typeface="+mn-ea"/>
              <a:cs typeface="+mn-cs"/>
            </a:endParaRP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https://upload.wikimedia.org/wikipedia/commons/a/a2/Eric_Enstrom_-_Grace_-_bw.jpg</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1016906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1678089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3840403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977560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150305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dirty="0"/>
          </a:p>
        </p:txBody>
      </p:sp>
    </p:spTree>
    <p:extLst>
      <p:ext uri="{BB962C8B-B14F-4D97-AF65-F5344CB8AC3E}">
        <p14:creationId xmlns:p14="http://schemas.microsoft.com/office/powerpoint/2010/main" val="344619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5</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2978377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495564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149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Therefore </a:t>
            </a:r>
            <a:r>
              <a:rPr lang="en-US" sz="4000" dirty="0">
                <a:effectLst>
                  <a:glow rad="228600">
                    <a:srgbClr val="000000"/>
                  </a:glow>
                </a:effectLst>
              </a:rPr>
              <a:t>submit yourselves to every ordinance of man for the Lord's sake, whether to the king as supreme</a:t>
            </a:r>
            <a:r>
              <a:rPr lang="en-US" sz="4000" dirty="0" smtClean="0">
                <a:effectLst>
                  <a:glow rad="228600">
                    <a:srgbClr val="000000"/>
                  </a:glow>
                </a:effectLst>
              </a:rPr>
              <a:t>, or </a:t>
            </a:r>
            <a:r>
              <a:rPr lang="en-US" sz="4000" dirty="0">
                <a:effectLst>
                  <a:glow rad="228600">
                    <a:srgbClr val="000000"/>
                  </a:glow>
                </a:effectLst>
              </a:rPr>
              <a:t>to governors, as to those who are sent by him for the punishment of evildoers and for the praise of those who do good</a:t>
            </a:r>
            <a:r>
              <a:rPr lang="en-US" sz="4000" dirty="0" smtClean="0">
                <a:effectLst>
                  <a:glow rad="228600">
                    <a:srgbClr val="000000"/>
                  </a:glow>
                </a:effectLst>
              </a:rPr>
              <a:t>. 								1 Peter 2:13-14</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Divine Command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25032799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How do we fulfill this command?</a:t>
            </a:r>
          </a:p>
          <a:p>
            <a:pPr marL="0" indent="0" algn="just">
              <a:buNone/>
            </a:pPr>
            <a:r>
              <a:rPr lang="en-US" sz="4000" dirty="0">
                <a:effectLst>
                  <a:glow rad="228600">
                    <a:srgbClr val="000000"/>
                  </a:glow>
                </a:effectLst>
              </a:rPr>
              <a:t>	</a:t>
            </a:r>
            <a:r>
              <a:rPr lang="en-US" sz="4000" dirty="0" smtClean="0">
                <a:effectLst>
                  <a:glow rad="228600">
                    <a:srgbClr val="000000"/>
                  </a:glow>
                </a:effectLst>
              </a:rPr>
              <a:t>Romans 13:1-8</a:t>
            </a:r>
          </a:p>
          <a:p>
            <a:pPr marL="0" indent="0" algn="just">
              <a:buNone/>
            </a:pPr>
            <a:r>
              <a:rPr lang="en-US" sz="4000" dirty="0">
                <a:effectLst>
                  <a:glow rad="228600">
                    <a:srgbClr val="000000"/>
                  </a:glow>
                </a:effectLst>
              </a:rPr>
              <a:t>	</a:t>
            </a:r>
            <a:r>
              <a:rPr lang="en-US" sz="4000" dirty="0" smtClean="0">
                <a:effectLst>
                  <a:glow rad="228600">
                    <a:srgbClr val="000000"/>
                  </a:glow>
                </a:effectLst>
              </a:rPr>
              <a:t>	Taxes</a:t>
            </a:r>
          </a:p>
          <a:p>
            <a:pPr marL="0" indent="0" algn="just">
              <a:buNone/>
            </a:pPr>
            <a:r>
              <a:rPr lang="en-US" sz="4000" dirty="0">
                <a:effectLst>
                  <a:glow rad="228600">
                    <a:srgbClr val="000000"/>
                  </a:glow>
                </a:effectLst>
              </a:rPr>
              <a:t>	</a:t>
            </a:r>
            <a:r>
              <a:rPr lang="en-US" sz="4000" dirty="0" smtClean="0">
                <a:effectLst>
                  <a:glow rad="228600">
                    <a:srgbClr val="000000"/>
                  </a:glow>
                </a:effectLst>
              </a:rPr>
              <a:t>	Customs</a:t>
            </a:r>
          </a:p>
          <a:p>
            <a:pPr marL="0" indent="0" algn="just">
              <a:buNone/>
            </a:pPr>
            <a:r>
              <a:rPr lang="en-US" sz="4000" dirty="0">
                <a:effectLst>
                  <a:glow rad="228600">
                    <a:srgbClr val="000000"/>
                  </a:glow>
                </a:effectLst>
              </a:rPr>
              <a:t>	</a:t>
            </a:r>
            <a:r>
              <a:rPr lang="en-US" sz="4000" dirty="0" smtClean="0">
                <a:effectLst>
                  <a:glow rad="228600">
                    <a:srgbClr val="000000"/>
                  </a:glow>
                </a:effectLst>
              </a:rPr>
              <a:t>	Fear</a:t>
            </a:r>
          </a:p>
          <a:p>
            <a:pPr marL="0" indent="0" algn="just">
              <a:buNone/>
            </a:pPr>
            <a:r>
              <a:rPr lang="en-US" sz="4000" dirty="0">
                <a:effectLst>
                  <a:glow rad="228600">
                    <a:srgbClr val="000000"/>
                  </a:glow>
                </a:effectLst>
              </a:rPr>
              <a:t>	</a:t>
            </a:r>
            <a:r>
              <a:rPr lang="en-US" sz="4000" dirty="0" smtClean="0">
                <a:effectLst>
                  <a:glow rad="228600">
                    <a:srgbClr val="000000"/>
                  </a:glow>
                </a:effectLst>
              </a:rPr>
              <a:t>	Honor</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Divine Command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91793457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839200" cy="3733800"/>
          </a:xfrm>
        </p:spPr>
        <p:txBody>
          <a:bodyPr>
            <a:noAutofit/>
          </a:bodyPr>
          <a:lstStyle/>
          <a:p>
            <a:pPr marL="0" indent="0" algn="just">
              <a:buNone/>
            </a:pPr>
            <a:r>
              <a:rPr lang="en-US" sz="4000" dirty="0" smtClean="0">
                <a:effectLst>
                  <a:glow rad="228600">
                    <a:srgbClr val="000000"/>
                  </a:glow>
                </a:effectLst>
              </a:rPr>
              <a:t>Even when government is corrupt?</a:t>
            </a:r>
          </a:p>
          <a:p>
            <a:pPr marL="0" indent="0" algn="just">
              <a:buNone/>
            </a:pPr>
            <a:r>
              <a:rPr lang="en-US" sz="4000" dirty="0">
                <a:effectLst>
                  <a:glow rad="228600">
                    <a:srgbClr val="000000"/>
                  </a:glow>
                </a:effectLst>
              </a:rPr>
              <a:t>	</a:t>
            </a:r>
            <a:r>
              <a:rPr lang="en-US" sz="4000" dirty="0" smtClean="0">
                <a:effectLst>
                  <a:glow rad="228600">
                    <a:srgbClr val="000000"/>
                  </a:glow>
                </a:effectLst>
              </a:rPr>
              <a:t>Acts 23:1-5</a:t>
            </a:r>
          </a:p>
          <a:p>
            <a:pPr marL="0" indent="0" algn="just">
              <a:buNone/>
            </a:pPr>
            <a:r>
              <a:rPr lang="en-US" sz="4000" dirty="0" smtClean="0">
                <a:effectLst>
                  <a:glow rad="228600">
                    <a:srgbClr val="000000"/>
                  </a:glow>
                </a:effectLst>
              </a:rPr>
              <a:t>When man’s law crosses God’s law?</a:t>
            </a:r>
          </a:p>
          <a:p>
            <a:pPr marL="0" indent="0" algn="just">
              <a:buNone/>
            </a:pPr>
            <a:r>
              <a:rPr lang="en-US" sz="4000" dirty="0" smtClean="0">
                <a:effectLst>
                  <a:glow rad="228600">
                    <a:srgbClr val="000000"/>
                  </a:glow>
                </a:effectLst>
              </a:rPr>
              <a:t>	Acts 5:29</a:t>
            </a:r>
          </a:p>
          <a:p>
            <a:pPr marL="0" indent="0" algn="just">
              <a:buNone/>
            </a:pPr>
            <a:r>
              <a:rPr lang="en-US" sz="4000" dirty="0" smtClean="0">
                <a:effectLst>
                  <a:glow rad="228600">
                    <a:srgbClr val="000000"/>
                  </a:glow>
                </a:effectLst>
              </a:rPr>
              <a:t>What does “civil disobedience” look like?</a:t>
            </a:r>
          </a:p>
          <a:p>
            <a:pPr marL="0" indent="0" algn="just">
              <a:buNone/>
            </a:pPr>
            <a:r>
              <a:rPr lang="en-US" sz="4000" dirty="0">
                <a:effectLst>
                  <a:glow rad="228600">
                    <a:srgbClr val="000000"/>
                  </a:glow>
                </a:effectLst>
              </a:rPr>
              <a:t>	</a:t>
            </a:r>
            <a:r>
              <a:rPr lang="en-US" sz="4000" dirty="0" smtClean="0">
                <a:effectLst>
                  <a:glow rad="228600">
                    <a:srgbClr val="000000"/>
                  </a:glow>
                </a:effectLst>
              </a:rPr>
              <a:t>Daniel’s example</a:t>
            </a:r>
            <a:r>
              <a:rPr lang="en-US" sz="4000" dirty="0">
                <a:effectLst>
                  <a:glow rad="228600">
                    <a:srgbClr val="000000"/>
                  </a:glow>
                </a:effectLst>
              </a:rPr>
              <a:t>	</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But What About…..</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101260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https://upload.wikimedia.org/wikipedia/commons/a/a2/Eric_Enstrom_-_Grace_-_b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4475" cy="7096786"/>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idx="1"/>
          </p:nvPr>
        </p:nvSpPr>
        <p:spPr>
          <a:xfrm>
            <a:off x="304800" y="1200150"/>
            <a:ext cx="8153400" cy="3048000"/>
          </a:xfrm>
        </p:spPr>
        <p:txBody>
          <a:bodyPr>
            <a:noAutofit/>
          </a:bodyPr>
          <a:lstStyle/>
          <a:p>
            <a:pPr marL="0" indent="0" algn="just">
              <a:buNone/>
            </a:pPr>
            <a:r>
              <a:rPr lang="en-US" sz="4000" dirty="0" smtClean="0">
                <a:effectLst>
                  <a:glow rad="228600">
                    <a:srgbClr val="000000"/>
                  </a:glow>
                </a:effectLst>
              </a:rPr>
              <a:t>An absence of malice</a:t>
            </a:r>
          </a:p>
          <a:p>
            <a:pPr marL="0" indent="0" algn="just">
              <a:buNone/>
            </a:pP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An absence of subterfuge</a:t>
            </a:r>
          </a:p>
          <a:p>
            <a:pPr marL="0" indent="0" algn="just">
              <a:buNone/>
            </a:pP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An absence of rebellion</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200" dirty="0" smtClean="0">
                <a:effectLst>
                  <a:glow rad="228600">
                    <a:srgbClr val="030400"/>
                  </a:glow>
                  <a:outerShdw blurRad="50800" dist="63500" dir="2700000" algn="tl" rotWithShape="0">
                    <a:srgbClr val="000000">
                      <a:alpha val="48000"/>
                    </a:srgbClr>
                  </a:outerShdw>
                </a:effectLst>
                <a:latin typeface="+mn-lt"/>
              </a:rPr>
              <a:t>Daniel’s Civil Disobedience</a:t>
            </a:r>
            <a:endParaRPr lang="en-US" sz="62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04790602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When it is man’s law vs. God’s law:</a:t>
            </a:r>
          </a:p>
          <a:p>
            <a:pPr marL="0" indent="0" algn="just">
              <a:buNone/>
            </a:pPr>
            <a:r>
              <a:rPr lang="en-US" sz="4000" dirty="0">
                <a:effectLst>
                  <a:glow rad="228600">
                    <a:srgbClr val="000000"/>
                  </a:glow>
                </a:effectLst>
              </a:rPr>
              <a:t>	</a:t>
            </a:r>
            <a:r>
              <a:rPr lang="en-US" sz="4000" dirty="0" smtClean="0">
                <a:effectLst>
                  <a:glow rad="228600">
                    <a:srgbClr val="000000"/>
                  </a:glow>
                </a:effectLst>
              </a:rPr>
              <a:t>We must obey God and not man</a:t>
            </a:r>
          </a:p>
          <a:p>
            <a:pPr marL="0" indent="0" algn="just">
              <a:buNone/>
            </a:pPr>
            <a:r>
              <a:rPr lang="en-US" sz="4000" dirty="0">
                <a:effectLst>
                  <a:glow rad="228600">
                    <a:srgbClr val="000000"/>
                  </a:glow>
                </a:effectLst>
              </a:rPr>
              <a:t>	</a:t>
            </a:r>
            <a:r>
              <a:rPr lang="en-US" sz="4000" dirty="0" smtClean="0">
                <a:effectLst>
                  <a:glow rad="228600">
                    <a:srgbClr val="000000"/>
                  </a:glow>
                </a:effectLst>
              </a:rPr>
              <a:t>	We must worship</a:t>
            </a:r>
          </a:p>
          <a:p>
            <a:pPr marL="0" indent="0" algn="just">
              <a:buNone/>
            </a:pPr>
            <a:r>
              <a:rPr lang="en-US" sz="4000" dirty="0">
                <a:effectLst>
                  <a:glow rad="228600">
                    <a:srgbClr val="000000"/>
                  </a:glow>
                </a:effectLst>
              </a:rPr>
              <a:t>	</a:t>
            </a:r>
            <a:r>
              <a:rPr lang="en-US" sz="4000" dirty="0" smtClean="0">
                <a:effectLst>
                  <a:glow rad="228600">
                    <a:srgbClr val="000000"/>
                  </a:glow>
                </a:effectLst>
              </a:rPr>
              <a:t>	We must speak the truth</a:t>
            </a:r>
          </a:p>
          <a:p>
            <a:pPr marL="0" indent="0" algn="just">
              <a:buNone/>
            </a:pPr>
            <a:r>
              <a:rPr lang="en-US" sz="4000" dirty="0">
                <a:effectLst>
                  <a:glow rad="228600">
                    <a:srgbClr val="000000"/>
                  </a:glow>
                </a:effectLst>
              </a:rPr>
              <a:t>	</a:t>
            </a:r>
            <a:r>
              <a:rPr lang="en-US" sz="4000" dirty="0" smtClean="0">
                <a:effectLst>
                  <a:glow rad="228600">
                    <a:srgbClr val="000000"/>
                  </a:glow>
                </a:effectLst>
              </a:rPr>
              <a:t>	We must abide in the doctrine</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Discerning the Line</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71196588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When it is man’s law vs. God’s law:</a:t>
            </a:r>
          </a:p>
          <a:p>
            <a:pPr marL="0" indent="0" algn="just">
              <a:buNone/>
            </a:pPr>
            <a:r>
              <a:rPr lang="en-US" sz="4000" dirty="0">
                <a:effectLst>
                  <a:glow rad="228600">
                    <a:srgbClr val="000000"/>
                  </a:glow>
                </a:effectLst>
              </a:rPr>
              <a:t>	</a:t>
            </a:r>
            <a:r>
              <a:rPr lang="en-US" sz="4000" dirty="0" smtClean="0">
                <a:effectLst>
                  <a:glow rad="228600">
                    <a:srgbClr val="000000"/>
                  </a:glow>
                </a:effectLst>
              </a:rPr>
              <a:t>We must obey God and not man</a:t>
            </a:r>
          </a:p>
          <a:p>
            <a:pPr marL="0" indent="0" algn="just">
              <a:buNone/>
            </a:pPr>
            <a:r>
              <a:rPr lang="en-US" sz="4000" dirty="0">
                <a:effectLst>
                  <a:glow rad="228600">
                    <a:srgbClr val="000000"/>
                  </a:glow>
                </a:effectLst>
              </a:rPr>
              <a:t>	</a:t>
            </a:r>
            <a:r>
              <a:rPr lang="en-US" sz="4000" dirty="0" smtClean="0">
                <a:effectLst>
                  <a:glow rad="228600">
                    <a:srgbClr val="000000"/>
                  </a:glow>
                </a:effectLst>
              </a:rPr>
              <a:t>We are not permitted to rebel</a:t>
            </a:r>
          </a:p>
          <a:p>
            <a:pPr marL="0" indent="0" algn="just">
              <a:buNone/>
            </a:pPr>
            <a:r>
              <a:rPr lang="en-US" sz="4000" dirty="0">
                <a:effectLst>
                  <a:glow rad="228600">
                    <a:srgbClr val="000000"/>
                  </a:glow>
                </a:effectLst>
              </a:rPr>
              <a:t>	</a:t>
            </a:r>
            <a:r>
              <a:rPr lang="en-US" sz="4000" dirty="0" smtClean="0">
                <a:effectLst>
                  <a:glow rad="228600">
                    <a:srgbClr val="000000"/>
                  </a:glow>
                </a:effectLst>
              </a:rPr>
              <a:t>	Our liberties are in Christ</a:t>
            </a:r>
          </a:p>
          <a:p>
            <a:pPr marL="0" indent="0" algn="just">
              <a:buNone/>
            </a:pPr>
            <a:r>
              <a:rPr lang="en-US" sz="4000" dirty="0">
                <a:effectLst>
                  <a:glow rad="228600">
                    <a:srgbClr val="000000"/>
                  </a:glow>
                </a:effectLst>
              </a:rPr>
              <a:t>	</a:t>
            </a:r>
            <a:r>
              <a:rPr lang="en-US" sz="4000" dirty="0" smtClean="0">
                <a:effectLst>
                  <a:glow rad="228600">
                    <a:srgbClr val="000000"/>
                  </a:glow>
                </a:effectLst>
              </a:rPr>
              <a:t>	Our loyalty is to Him</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Discerning the Line</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87090730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When it is man’s law vs. God’s law:</a:t>
            </a:r>
          </a:p>
          <a:p>
            <a:pPr marL="0" indent="0" algn="just">
              <a:buNone/>
            </a:pPr>
            <a:r>
              <a:rPr lang="en-US" sz="4000" dirty="0">
                <a:effectLst>
                  <a:glow rad="228600">
                    <a:srgbClr val="000000"/>
                  </a:glow>
                </a:effectLst>
              </a:rPr>
              <a:t>	</a:t>
            </a:r>
            <a:r>
              <a:rPr lang="en-US" sz="4000" dirty="0" smtClean="0">
                <a:effectLst>
                  <a:glow rad="228600">
                    <a:srgbClr val="000000"/>
                  </a:glow>
                </a:effectLst>
              </a:rPr>
              <a:t>We must obey God and not man</a:t>
            </a:r>
          </a:p>
          <a:p>
            <a:pPr marL="0" indent="0" algn="just">
              <a:buNone/>
            </a:pPr>
            <a:r>
              <a:rPr lang="en-US" sz="4000" dirty="0">
                <a:effectLst>
                  <a:glow rad="228600">
                    <a:srgbClr val="000000"/>
                  </a:glow>
                </a:effectLst>
              </a:rPr>
              <a:t>	</a:t>
            </a:r>
            <a:r>
              <a:rPr lang="en-US" sz="4000" dirty="0" smtClean="0">
                <a:effectLst>
                  <a:glow rad="228600">
                    <a:srgbClr val="000000"/>
                  </a:glow>
                </a:effectLst>
              </a:rPr>
              <a:t>We are not permitted to rebel</a:t>
            </a:r>
          </a:p>
          <a:p>
            <a:pPr marL="0" indent="0" algn="just">
              <a:buNone/>
            </a:pPr>
            <a:r>
              <a:rPr lang="en-US" sz="4000" dirty="0">
                <a:effectLst>
                  <a:glow rad="228600">
                    <a:srgbClr val="000000"/>
                  </a:glow>
                </a:effectLst>
              </a:rPr>
              <a:t>	</a:t>
            </a:r>
            <a:r>
              <a:rPr lang="en-US" sz="4000" dirty="0" smtClean="0">
                <a:effectLst>
                  <a:glow rad="228600">
                    <a:srgbClr val="000000"/>
                  </a:glow>
                </a:effectLst>
              </a:rPr>
              <a:t>We trust God will deliver us</a:t>
            </a:r>
          </a:p>
          <a:p>
            <a:pPr marL="0" indent="0" algn="just">
              <a:buNone/>
            </a:pPr>
            <a:r>
              <a:rPr lang="en-US" sz="4000" dirty="0">
                <a:effectLst>
                  <a:glow rad="228600">
                    <a:srgbClr val="000000"/>
                  </a:glow>
                </a:effectLst>
              </a:rPr>
              <a:t>	</a:t>
            </a:r>
            <a:r>
              <a:rPr lang="en-US" sz="4000" dirty="0" smtClean="0">
                <a:effectLst>
                  <a:glow rad="228600">
                    <a:srgbClr val="000000"/>
                  </a:glow>
                </a:effectLst>
              </a:rPr>
              <a:t>	He is our defender</a:t>
            </a:r>
          </a:p>
          <a:p>
            <a:pPr marL="0" indent="0" algn="just">
              <a:buNone/>
            </a:pPr>
            <a:r>
              <a:rPr lang="en-US" sz="4000" dirty="0">
                <a:effectLst>
                  <a:glow rad="228600">
                    <a:srgbClr val="000000"/>
                  </a:glow>
                </a:effectLst>
              </a:rPr>
              <a:t>	</a:t>
            </a:r>
            <a:r>
              <a:rPr lang="en-US" sz="4000" dirty="0" smtClean="0">
                <a:effectLst>
                  <a:glow rad="228600">
                    <a:srgbClr val="000000"/>
                  </a:glow>
                </a:effectLst>
              </a:rPr>
              <a:t>	He is our hope</a:t>
            </a:r>
          </a:p>
          <a:p>
            <a:pPr marL="0" indent="0" algn="just">
              <a:buNone/>
            </a:pPr>
            <a:r>
              <a:rPr lang="en-US" sz="4000" dirty="0">
                <a:effectLst>
                  <a:glow rad="228600">
                    <a:srgbClr val="000000"/>
                  </a:glow>
                </a:effectLst>
              </a:rPr>
              <a:t>	</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Discerning the Line</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0341025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 y="-476250"/>
            <a:ext cx="9163050" cy="6597396"/>
          </a:xfrm>
          <a:prstGeom prst="rect">
            <a:avLst/>
          </a:prstGeom>
        </p:spPr>
      </p:pic>
      <p:sp>
        <p:nvSpPr>
          <p:cNvPr id="3075" name="Rectangle 3"/>
          <p:cNvSpPr>
            <a:spLocks noGrp="1" noChangeArrowheads="1"/>
          </p:cNvSpPr>
          <p:nvPr>
            <p:ph idx="1"/>
          </p:nvPr>
        </p:nvSpPr>
        <p:spPr>
          <a:xfrm>
            <a:off x="404812" y="0"/>
            <a:ext cx="8315325" cy="3943350"/>
          </a:xfrm>
        </p:spPr>
        <p:txBody>
          <a:bodyPr>
            <a:noAutofit/>
          </a:bodyPr>
          <a:lstStyle/>
          <a:p>
            <a:pPr marL="0" indent="0" algn="just">
              <a:buNone/>
            </a:pPr>
            <a:r>
              <a:rPr lang="en-US" sz="4800" i="1" dirty="0" smtClean="0">
                <a:effectLst>
                  <a:glow rad="228600">
                    <a:srgbClr val="000000"/>
                  </a:glow>
                </a:effectLst>
              </a:rPr>
              <a:t>"</a:t>
            </a:r>
            <a:r>
              <a:rPr lang="en-US" sz="4800" i="1" dirty="0">
                <a:effectLst>
                  <a:glow rad="228600">
                    <a:srgbClr val="000000"/>
                  </a:glow>
                </a:effectLst>
              </a:rPr>
              <a:t>He who believes and is baptized will be saved; but he who does not believe will be condemned</a:t>
            </a:r>
            <a:r>
              <a:rPr lang="en-US" sz="4800" i="1" dirty="0" smtClean="0">
                <a:effectLst>
                  <a:glow rad="228600">
                    <a:srgbClr val="000000"/>
                  </a:glow>
                </a:effectLst>
              </a:rPr>
              <a:t>.</a:t>
            </a:r>
            <a:r>
              <a:rPr lang="en-US" sz="4000" i="1" dirty="0">
                <a:effectLst>
                  <a:glow rad="228600">
                    <a:srgbClr val="000000"/>
                  </a:glow>
                </a:effectLst>
              </a:rPr>
              <a:t> </a:t>
            </a:r>
            <a:r>
              <a:rPr lang="en-US" sz="4000" i="1" dirty="0" smtClean="0">
                <a:effectLst>
                  <a:glow rad="228600">
                    <a:srgbClr val="000000"/>
                  </a:glow>
                </a:effectLst>
              </a:rPr>
              <a:t>						</a:t>
            </a:r>
            <a:r>
              <a:rPr lang="en-US" sz="4000" i="1" dirty="0" err="1" smtClean="0">
                <a:effectLst>
                  <a:glow rad="228600">
                    <a:srgbClr val="000000"/>
                  </a:glow>
                </a:effectLst>
              </a:rPr>
              <a:t>Mr</a:t>
            </a:r>
            <a:r>
              <a:rPr lang="en-US" sz="4000" i="1" dirty="0" smtClean="0">
                <a:effectLst>
                  <a:glow rad="228600">
                    <a:srgbClr val="000000"/>
                  </a:glow>
                </a:effectLst>
              </a:rPr>
              <a:t> </a:t>
            </a:r>
            <a:r>
              <a:rPr lang="en-US" sz="4000" i="1" dirty="0">
                <a:effectLst>
                  <a:glow rad="228600">
                    <a:srgbClr val="000000"/>
                  </a:glow>
                </a:effectLst>
              </a:rPr>
              <a:t>16:16 </a:t>
            </a:r>
            <a:endParaRPr lang="en-US" sz="4000" dirty="0">
              <a:effectLst>
                <a:glow rad="228600">
                  <a:srgbClr val="000000"/>
                </a:glow>
              </a:effectLst>
            </a:endParaRPr>
          </a:p>
        </p:txBody>
      </p:sp>
      <p:sp>
        <p:nvSpPr>
          <p:cNvPr id="4" name="TextBox 3"/>
          <p:cNvSpPr txBox="1"/>
          <p:nvPr/>
        </p:nvSpPr>
        <p:spPr>
          <a:xfrm>
            <a:off x="152400" y="4453890"/>
            <a:ext cx="2380780" cy="627864"/>
          </a:xfrm>
          <a:prstGeom prst="rect">
            <a:avLst/>
          </a:prstGeom>
          <a:solidFill>
            <a:schemeClr val="tx1"/>
          </a:solidFill>
        </p:spPr>
        <p:txBody>
          <a:bodyPr wrap="none" rtlCol="0">
            <a:spAutoFit/>
          </a:bodyPr>
          <a:lstStyle/>
          <a:p>
            <a:r>
              <a:rPr lang="en-US" sz="4000" dirty="0" smtClean="0"/>
              <a:t>Song 319</a:t>
            </a:r>
            <a:endParaRPr lang="en-US" sz="4000" dirty="0"/>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761439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8:12</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fontScale="85000" lnSpcReduction="10000"/>
          </a:bodyPr>
          <a:lstStyle/>
          <a:p>
            <a:pPr marL="0" indent="0" algn="ctr">
              <a:buNone/>
            </a:pPr>
            <a:r>
              <a:rPr lang="en-US" sz="4500" i="1" dirty="0"/>
              <a:t>"</a:t>
            </a:r>
            <a:r>
              <a:rPr lang="en-US" sz="4500" i="1" dirty="0" smtClean="0"/>
              <a:t>I AM the </a:t>
            </a:r>
            <a:r>
              <a:rPr lang="en-US" sz="4500" i="1" dirty="0"/>
              <a:t>light of the </a:t>
            </a:r>
            <a:r>
              <a:rPr lang="en-US" sz="4500" i="1" dirty="0" smtClean="0"/>
              <a:t>world”</a:t>
            </a:r>
          </a:p>
          <a:p>
            <a:pPr marL="0" indent="0">
              <a:buNone/>
            </a:pPr>
            <a:r>
              <a:rPr lang="en-US" sz="4000" dirty="0" smtClean="0"/>
              <a:t>I </a:t>
            </a:r>
            <a:r>
              <a:rPr lang="en-US" sz="4000" dirty="0"/>
              <a:t>AM the Bread of Life 			</a:t>
            </a:r>
            <a:r>
              <a:rPr lang="en-US" sz="4000" dirty="0" smtClean="0"/>
              <a:t>	    - </a:t>
            </a:r>
            <a:r>
              <a:rPr lang="en-US" sz="4000" dirty="0"/>
              <a:t>John 6:35</a:t>
            </a:r>
          </a:p>
          <a:p>
            <a:pPr marL="0" indent="0">
              <a:buNone/>
            </a:pPr>
            <a:r>
              <a:rPr lang="en-US" sz="4000" dirty="0" smtClean="0"/>
              <a:t>I </a:t>
            </a:r>
            <a:r>
              <a:rPr lang="en-US" sz="4000" dirty="0"/>
              <a:t>AM the Door 					</a:t>
            </a:r>
            <a:r>
              <a:rPr lang="en-US" sz="4000" dirty="0" smtClean="0"/>
              <a:t>	    - </a:t>
            </a:r>
            <a:r>
              <a:rPr lang="en-US" sz="4000" dirty="0"/>
              <a:t>John 10:7</a:t>
            </a:r>
          </a:p>
          <a:p>
            <a:pPr marL="0" indent="0">
              <a:buNone/>
            </a:pPr>
            <a:r>
              <a:rPr lang="en-US" sz="4000" dirty="0" smtClean="0"/>
              <a:t>I </a:t>
            </a:r>
            <a:r>
              <a:rPr lang="en-US" sz="4000" dirty="0"/>
              <a:t>AM the Good </a:t>
            </a:r>
            <a:r>
              <a:rPr lang="en-US" sz="4000" dirty="0" smtClean="0"/>
              <a:t>Shepherd </a:t>
            </a:r>
            <a:r>
              <a:rPr lang="en-US" sz="4000" dirty="0"/>
              <a:t>			</a:t>
            </a:r>
            <a:r>
              <a:rPr lang="en-US" sz="4000" dirty="0" smtClean="0"/>
              <a:t>    - </a:t>
            </a:r>
            <a:r>
              <a:rPr lang="en-US" sz="4000" dirty="0"/>
              <a:t>John 10:11</a:t>
            </a:r>
          </a:p>
          <a:p>
            <a:pPr marL="0" indent="0">
              <a:buNone/>
            </a:pPr>
            <a:r>
              <a:rPr lang="en-US" sz="4000" dirty="0" smtClean="0"/>
              <a:t>I </a:t>
            </a:r>
            <a:r>
              <a:rPr lang="en-US" sz="4000" dirty="0"/>
              <a:t>AM the Resurrection and the Life 	</a:t>
            </a:r>
            <a:r>
              <a:rPr lang="en-US" sz="4000" dirty="0" smtClean="0"/>
              <a:t>    - </a:t>
            </a:r>
            <a:r>
              <a:rPr lang="en-US" sz="4000" dirty="0"/>
              <a:t>John 11:25</a:t>
            </a:r>
          </a:p>
          <a:p>
            <a:pPr marL="0" indent="0">
              <a:buNone/>
            </a:pPr>
            <a:r>
              <a:rPr lang="en-US" sz="4000" dirty="0" smtClean="0"/>
              <a:t>I </a:t>
            </a:r>
            <a:r>
              <a:rPr lang="en-US" sz="4000" dirty="0"/>
              <a:t>AM the Way, the Truth, and the Life </a:t>
            </a:r>
            <a:r>
              <a:rPr lang="en-US" sz="4000" dirty="0" smtClean="0"/>
              <a:t>- </a:t>
            </a:r>
            <a:r>
              <a:rPr lang="en-US" sz="4000" dirty="0"/>
              <a:t>John 14:6</a:t>
            </a:r>
          </a:p>
          <a:p>
            <a:pPr marL="0" indent="0">
              <a:buNone/>
            </a:pPr>
            <a:r>
              <a:rPr lang="en-US" sz="4000" dirty="0" smtClean="0"/>
              <a:t>I </a:t>
            </a:r>
            <a:r>
              <a:rPr lang="en-US" sz="4000" dirty="0"/>
              <a:t>AM the Vine 						</a:t>
            </a:r>
            <a:r>
              <a:rPr lang="en-US" sz="4000" dirty="0" smtClean="0"/>
              <a:t>    - </a:t>
            </a:r>
            <a:r>
              <a:rPr lang="en-US" sz="4000" dirty="0"/>
              <a:t>John 15:1</a:t>
            </a:r>
          </a:p>
          <a:p>
            <a:pPr marL="0" indent="0" algn="just">
              <a:buNone/>
            </a:pPr>
            <a:endParaRPr lang="en-US" sz="3750" dirty="0" smtClean="0"/>
          </a:p>
        </p:txBody>
      </p:sp>
    </p:spTree>
    <p:extLst>
      <p:ext uri="{BB962C8B-B14F-4D97-AF65-F5344CB8AC3E}">
        <p14:creationId xmlns:p14="http://schemas.microsoft.com/office/powerpoint/2010/main" val="6892474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8:12-20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Testimony of Jesus</a:t>
            </a:r>
          </a:p>
          <a:p>
            <a:pPr marL="0" indent="0" algn="just">
              <a:buNone/>
            </a:pPr>
            <a:r>
              <a:rPr lang="en-US" sz="3750" dirty="0"/>
              <a:t>	</a:t>
            </a:r>
            <a:r>
              <a:rPr lang="en-US" sz="3750" dirty="0" smtClean="0"/>
              <a:t>He was the Light of the World</a:t>
            </a:r>
          </a:p>
          <a:p>
            <a:pPr marL="0" indent="0" algn="just">
              <a:buNone/>
            </a:pPr>
            <a:r>
              <a:rPr lang="en-US" sz="3750" dirty="0"/>
              <a:t>	</a:t>
            </a:r>
            <a:r>
              <a:rPr lang="en-US" sz="3750" dirty="0" smtClean="0"/>
              <a:t>Following Him removes darkness</a:t>
            </a:r>
          </a:p>
          <a:p>
            <a:pPr marL="0" indent="0" algn="just">
              <a:buNone/>
            </a:pPr>
            <a:r>
              <a:rPr lang="en-US" sz="3750" dirty="0"/>
              <a:t>	</a:t>
            </a:r>
            <a:r>
              <a:rPr lang="en-US" sz="3750" dirty="0" smtClean="0"/>
              <a:t>He did not come to judge</a:t>
            </a:r>
          </a:p>
          <a:p>
            <a:pPr marL="0" indent="0" algn="just">
              <a:buNone/>
            </a:pPr>
            <a:r>
              <a:rPr lang="en-US" sz="3750" dirty="0" smtClean="0"/>
              <a:t>		John 5:22-27 (?)</a:t>
            </a:r>
          </a:p>
          <a:p>
            <a:pPr marL="0" indent="0" algn="just">
              <a:buNone/>
            </a:pPr>
            <a:r>
              <a:rPr lang="en-US" sz="3750" dirty="0"/>
              <a:t>	</a:t>
            </a:r>
            <a:r>
              <a:rPr lang="en-US" sz="3750" dirty="0" smtClean="0"/>
              <a:t>	John 3:17-19</a:t>
            </a:r>
          </a:p>
          <a:p>
            <a:pPr marL="0" indent="0" algn="just">
              <a:buNone/>
            </a:pPr>
            <a:endParaRPr lang="en-US" sz="3750" dirty="0" smtClean="0"/>
          </a:p>
        </p:txBody>
      </p:sp>
    </p:spTree>
    <p:extLst>
      <p:ext uri="{BB962C8B-B14F-4D97-AF65-F5344CB8AC3E}">
        <p14:creationId xmlns:p14="http://schemas.microsoft.com/office/powerpoint/2010/main" val="246327755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68497745"/>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19</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518</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186</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 Tacho Montanez</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453</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 Tacho Montanez</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97</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319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Daniel's Answer to the 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704850"/>
            <a:ext cx="9264028" cy="60650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Rot="1" noChangeArrowheads="1"/>
          </p:cNvSpPr>
          <p:nvPr>
            <p:ph type="title"/>
          </p:nvPr>
        </p:nvSpPr>
        <p:spPr>
          <a:xfrm>
            <a:off x="4038600" y="-22145"/>
            <a:ext cx="47148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Daniel 6</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34280086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352550"/>
            <a:ext cx="8610600" cy="3581400"/>
          </a:xfrm>
        </p:spPr>
        <p:txBody>
          <a:bodyPr>
            <a:noAutofit/>
          </a:bodyPr>
          <a:lstStyle/>
          <a:p>
            <a:pPr marL="0" indent="0" algn="just">
              <a:buNone/>
            </a:pPr>
            <a:r>
              <a:rPr lang="en-US" sz="4000" dirty="0" smtClean="0">
                <a:effectLst>
                  <a:glow rad="228600">
                    <a:srgbClr val="000000"/>
                  </a:glow>
                </a:effectLst>
              </a:rPr>
              <a:t>Daniel 1 – NO COMPROMISE on foods</a:t>
            </a:r>
          </a:p>
          <a:p>
            <a:pPr marL="0" indent="0" algn="just">
              <a:buNone/>
            </a:pPr>
            <a:r>
              <a:rPr lang="en-US" sz="4000" dirty="0" smtClean="0">
                <a:effectLst>
                  <a:glow rad="228600">
                    <a:srgbClr val="000000"/>
                  </a:glow>
                </a:effectLst>
              </a:rPr>
              <a:t>Daniel 3 – NO COMPROMISE on idols</a:t>
            </a:r>
          </a:p>
          <a:p>
            <a:pPr marL="0" indent="0" algn="just">
              <a:buNone/>
            </a:pPr>
            <a:r>
              <a:rPr lang="en-US" sz="4000" dirty="0" smtClean="0">
                <a:effectLst>
                  <a:glow rad="228600">
                    <a:srgbClr val="000000"/>
                  </a:glow>
                </a:effectLst>
              </a:rPr>
              <a:t>Daniel 5 – NO COMPROMISE on truth</a:t>
            </a:r>
          </a:p>
          <a:p>
            <a:pPr marL="0" indent="0" algn="just">
              <a:buNone/>
            </a:pPr>
            <a:r>
              <a:rPr lang="en-US" sz="4000" dirty="0" smtClean="0">
                <a:effectLst>
                  <a:glow rad="228600">
                    <a:srgbClr val="000000"/>
                  </a:glow>
                </a:effectLst>
              </a:rPr>
              <a:t>Daniel 6 – NO COMPROMISE on prayer</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8000" dirty="0" smtClean="0">
                <a:effectLst>
                  <a:glow rad="228600">
                    <a:srgbClr val="030400"/>
                  </a:glow>
                  <a:outerShdw blurRad="50800" dist="63500" dir="2700000" algn="tl" rotWithShape="0">
                    <a:srgbClr val="000000">
                      <a:alpha val="48000"/>
                    </a:srgbClr>
                  </a:outerShdw>
                </a:effectLst>
                <a:latin typeface="+mn-lt"/>
              </a:rPr>
              <a:t>No Compromise</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2778894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a:effectLst>
                  <a:glow rad="228600">
                    <a:srgbClr val="000000"/>
                  </a:glow>
                </a:effectLst>
              </a:rPr>
              <a:t>"Render therefore to Caesar the things that are Caesar's, and to God the things that are God's</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Matthew 22:21</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Divine Command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14999280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431274</TotalTime>
  <Words>525</Words>
  <Application>Microsoft Office PowerPoint</Application>
  <PresentationFormat>On-screen Show (16:9)</PresentationFormat>
  <Paragraphs>138</Paragraphs>
  <Slides>19</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8:12</vt:lpstr>
      <vt:lpstr>John 8:12-20</vt:lpstr>
      <vt:lpstr>John 8:21-30</vt:lpstr>
      <vt:lpstr>Welcome!</vt:lpstr>
      <vt:lpstr>PowerPoint Presentation</vt:lpstr>
      <vt:lpstr>Daniel 6</vt:lpstr>
      <vt:lpstr>No Compromise</vt:lpstr>
      <vt:lpstr>The Divine Command</vt:lpstr>
      <vt:lpstr>The Divine Command</vt:lpstr>
      <vt:lpstr>The Divine Command</vt:lpstr>
      <vt:lpstr>But What About…..</vt:lpstr>
      <vt:lpstr>Daniel’s Civil Disobedience</vt:lpstr>
      <vt:lpstr>Discerning the Line</vt:lpstr>
      <vt:lpstr>Discerning the Line</vt:lpstr>
      <vt:lpstr>Discerning the Line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1702</cp:revision>
  <dcterms:modified xsi:type="dcterms:W3CDTF">2021-12-13T17:25:56Z</dcterms:modified>
</cp:coreProperties>
</file>